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4"/>
  </p:notesMasterIdLst>
  <p:sldIdLst>
    <p:sldId id="256" r:id="rId2"/>
    <p:sldId id="257" r:id="rId3"/>
    <p:sldId id="27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5143500" type="screen16x9"/>
  <p:notesSz cx="6858000" cy="9144000"/>
  <p:embeddedFontLst>
    <p:embeddedFont>
      <p:font typeface="Alfa Slab One" panose="020B0604020202020204" charset="0"/>
      <p:regular r:id="rId25"/>
    </p:embeddedFont>
    <p:embeddedFont>
      <p:font typeface="Proxima Nova" panose="020B0604020202020204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54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" name="Google Shape;5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59ae58e74b_0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59ae58e74b_0_1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59ae58e74b_0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59ae58e74b_0_1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59ae58e74b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59ae58e74b_2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59ae58e74b_2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59ae58e74b_2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59ae58e74b_2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59ae58e74b_2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59ae58e74b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59ae58e74b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59ae58e74b_2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59ae58e74b_2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59ae58e74b_2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59ae58e74b_2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59ae58e74b_2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59ae58e74b_2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59ae58e74b_2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59ae58e74b_2_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59ae58e74b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59ae58e74b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59ae58e74b_2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59ae58e74b_2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59ae58e74b_2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59ae58e74b_2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59ae58e74b_2_2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59ae58e74b_2_2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395826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1ff3644f0_8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61ff3644f0_8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59ae58e74b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59ae58e74b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9ae58e74b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59ae58e74b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9ae58e74b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9ae58e74b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59ae58e74b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59ae58e74b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59ae58e74b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59ae58e74b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mailto:amirkfir@gmail.com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mailto:amirkfir@gmail.com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mirror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Google Shape;11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16275" y="4511375"/>
            <a:ext cx="1072523" cy="54545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 txBox="1"/>
          <p:nvPr/>
        </p:nvSpPr>
        <p:spPr>
          <a:xfrm>
            <a:off x="1691725" y="4722775"/>
            <a:ext cx="5375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50">
                <a:solidFill>
                  <a:srgbClr val="999999"/>
                </a:solidFill>
              </a:rPr>
              <a:t>© 2019 Dr. Amir Kfir       </a:t>
            </a:r>
            <a:r>
              <a:rPr lang="en" sz="850">
                <a:solidFill>
                  <a:srgbClr val="999999"/>
                </a:solidFill>
                <a:uFill>
                  <a:noFill/>
                </a:uFill>
                <a:hlinkClick r:id="rId3"/>
              </a:rPr>
              <a:t>amirkfir@gmail.com</a:t>
            </a:r>
            <a:r>
              <a:rPr lang="en" sz="850">
                <a:solidFill>
                  <a:srgbClr val="999999"/>
                </a:solidFill>
              </a:rPr>
              <a:t>     www.amirror.com</a:t>
            </a:r>
            <a:endParaRPr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1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mirror All" type="titleOnly">
  <p:cSld name="TITLE_ONL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16275" y="4511375"/>
            <a:ext cx="1072523" cy="54545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6"/>
          <p:cNvSpPr txBox="1"/>
          <p:nvPr/>
        </p:nvSpPr>
        <p:spPr>
          <a:xfrm>
            <a:off x="1691725" y="4722775"/>
            <a:ext cx="5375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50">
                <a:solidFill>
                  <a:srgbClr val="999999"/>
                </a:solidFill>
              </a:rPr>
              <a:t>© 2019 Dr. Amir Kfir       </a:t>
            </a:r>
            <a:r>
              <a:rPr lang="en" sz="850">
                <a:solidFill>
                  <a:srgbClr val="999999"/>
                </a:solidFill>
                <a:uFill>
                  <a:noFill/>
                </a:uFill>
                <a:hlinkClick r:id="rId3"/>
              </a:rPr>
              <a:t>amirkfir@gmail.com</a:t>
            </a:r>
            <a:r>
              <a:rPr lang="en" sz="850">
                <a:solidFill>
                  <a:srgbClr val="999999"/>
                </a:solidFill>
              </a:rPr>
              <a:t>     www.amirror.com</a:t>
            </a:r>
            <a:endParaRPr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>
            <a:spLocks noGrp="1"/>
          </p:cNvSpPr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1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9" name="Google Shape;39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subTitle" idx="1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mailto:amirkfir@gmail.com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ame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>
            <a:off x="1691725" y="4722775"/>
            <a:ext cx="5375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50">
                <a:solidFill>
                  <a:srgbClr val="999999"/>
                </a:solidFill>
              </a:rPr>
              <a:t>© 2019 Dr. Amir Kfir       </a:t>
            </a:r>
            <a:r>
              <a:rPr lang="en" sz="850">
                <a:solidFill>
                  <a:srgbClr val="999999"/>
                </a:solidFill>
                <a:uFill>
                  <a:noFill/>
                </a:uFill>
                <a:hlinkClick r:id="rId13"/>
              </a:rPr>
              <a:t>amirkfir@gmail.com</a:t>
            </a:r>
            <a:r>
              <a:rPr lang="en" sz="850">
                <a:solidFill>
                  <a:srgbClr val="999999"/>
                </a:solidFill>
              </a:rPr>
              <a:t>     www.amirror.com</a:t>
            </a:r>
            <a:endParaRPr>
              <a:solidFill>
                <a:srgbClr val="999999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.png"/><Relationship Id="rId2" Type="http://schemas.openxmlformats.org/officeDocument/2006/relationships/video" Target="https://www.youtube.com/embed/Z8QNi_tctcw" TargetMode="External"/><Relationship Id="rId1" Type="http://schemas.openxmlformats.org/officeDocument/2006/relationships/video" Target="https://www.youtube.com/embed/w1Bp7p9uxH0" TargetMode="Externa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HNIF3SP7X2c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3.png"/><Relationship Id="rId2" Type="http://schemas.openxmlformats.org/officeDocument/2006/relationships/video" Target="https://www.youtube.com/embed/FxuWb5f6rEE" TargetMode="External"/><Relationship Id="rId1" Type="http://schemas.openxmlformats.org/officeDocument/2006/relationships/video" Target="https://www.youtube.com/embed/PX95DPNjQXg" TargetMode="External"/><Relationship Id="rId6" Type="http://schemas.openxmlformats.org/officeDocument/2006/relationships/image" Target="../media/image6.jpeg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OaaKD2TIrsY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quzBTprFaQU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n1RZBeA3juY" TargetMode="External"/><Relationship Id="rId6" Type="http://schemas.openxmlformats.org/officeDocument/2006/relationships/image" Target="../media/image3.png"/><Relationship Id="rId5" Type="http://schemas.openxmlformats.org/officeDocument/2006/relationships/slide" Target="slide13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rv4nL0b9lrQ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video" Target="https://www.youtube.com/embed/Rz03VhbxTlQ" TargetMode="External"/><Relationship Id="rId1" Type="http://schemas.openxmlformats.org/officeDocument/2006/relationships/video" Target="https://www.youtube.com/embed/0HyE9PfhcFA" TargetMode="External"/><Relationship Id="rId6" Type="http://schemas.openxmlformats.org/officeDocument/2006/relationships/image" Target="../media/image7.jpeg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_QDdn9dFabc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DWkku6zk_Vg" TargetMode="Externa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irror.com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amirkfir@g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ROoSrkize-A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fi6E__1R0EA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yehqsrX3Xzo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yehqsrX3Xzo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cqOoo_kGnqw" TargetMode="Externa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video" Target="https://www.youtube.com/embed/RvBgVamjy6g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ctrTitle"/>
          </p:nvPr>
        </p:nvSpPr>
        <p:spPr>
          <a:xfrm>
            <a:off x="311700" y="595975"/>
            <a:ext cx="8520600" cy="206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  </a:t>
            </a:r>
            <a:endParaRPr sz="36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 dirty="0">
                <a:solidFill>
                  <a:srgbClr val="434343"/>
                </a:solidFill>
              </a:rPr>
              <a:t>Forum in Business</a:t>
            </a:r>
            <a:endParaRPr sz="3600" dirty="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Dr. Amir Kfir</a:t>
            </a:r>
            <a:endParaRPr sz="3600" dirty="0"/>
          </a:p>
        </p:txBody>
      </p:sp>
      <p:sp>
        <p:nvSpPr>
          <p:cNvPr id="58" name="Google Shape;58;p13"/>
          <p:cNvSpPr txBox="1">
            <a:spLocks noGrp="1"/>
          </p:cNvSpPr>
          <p:nvPr>
            <p:ph type="subTitle" idx="1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Welcome​ and put all phones on silent/away</a:t>
            </a:r>
            <a:endParaRPr/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79763" y="3716943"/>
            <a:ext cx="1584475" cy="94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Connection</a:t>
            </a:r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body" idx="4294967295"/>
          </p:nvPr>
        </p:nvSpPr>
        <p:spPr>
          <a:xfrm>
            <a:off x="311700" y="994075"/>
            <a:ext cx="8729700" cy="10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Become present through a shared reflection. Lead by example. </a:t>
            </a:r>
            <a:br>
              <a:rPr lang="en"/>
            </a:br>
            <a:r>
              <a:rPr lang="en" sz="1700"/>
              <a:t>(Example: Biggest failure, biggest win, best mentor in business, book that impacted)</a:t>
            </a:r>
            <a:endParaRPr sz="17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b="1"/>
          </a:p>
        </p:txBody>
      </p:sp>
      <p:sp>
        <p:nvSpPr>
          <p:cNvPr id="138" name="Google Shape;138;p21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1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40" name="Google Shape;140;p21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1"/>
          <p:cNvSpPr txBox="1"/>
          <p:nvPr/>
        </p:nvSpPr>
        <p:spPr>
          <a:xfrm>
            <a:off x="761575" y="128125"/>
            <a:ext cx="77778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Timekeeper</a:t>
            </a:r>
            <a:r>
              <a:rPr lang="en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: Play 1 and a half minute timer per participant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42" name="Google Shape;142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nline Media 2" title="1 Minutes 30 seconds countdown Timer - Beep at the end | Simple Timer (one min thirty seconds)">
            <a:hlinkClick r:id="" action="ppaction://media"/>
            <a:extLst>
              <a:ext uri="{FF2B5EF4-FFF2-40B4-BE49-F238E27FC236}">
                <a16:creationId xmlns:a16="http://schemas.microsoft.com/office/drawing/2014/main" id="{3D86B4FF-F905-43B9-A02A-7BE4E2A968C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311700" y="1891456"/>
            <a:ext cx="4161397" cy="2340786"/>
          </a:xfrm>
          <a:prstGeom prst="rect">
            <a:avLst/>
          </a:prstGeom>
        </p:spPr>
      </p:pic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CA371B91-DC3D-4179-826C-4C24BA5823C6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7"/>
          <a:stretch>
            <a:fillRect/>
          </a:stretch>
        </p:blipFill>
        <p:spPr>
          <a:xfrm>
            <a:off x="4827975" y="1891456"/>
            <a:ext cx="4161397" cy="234078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>
            <a:spLocks noGrp="1"/>
          </p:cNvSpPr>
          <p:nvPr>
            <p:ph type="body" idx="4294967295"/>
          </p:nvPr>
        </p:nvSpPr>
        <p:spPr>
          <a:xfrm>
            <a:off x="311700" y="1186575"/>
            <a:ext cx="4260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/>
              <a:t>Each member shares around the below categories : </a:t>
            </a:r>
            <a:r>
              <a:rPr lang="en" sz="1400" b="1" dirty="0"/>
              <a:t>what works well</a:t>
            </a:r>
            <a:r>
              <a:rPr lang="en" sz="1400" dirty="0"/>
              <a:t> , that you are grateful for and what are your </a:t>
            </a:r>
            <a:r>
              <a:rPr lang="en" sz="1400" b="1" dirty="0"/>
              <a:t>challenges /opportunities</a:t>
            </a:r>
            <a:r>
              <a:rPr lang="en" sz="1400" dirty="0"/>
              <a:t>, or </a:t>
            </a:r>
            <a:r>
              <a:rPr lang="en" sz="1400" b="1" dirty="0"/>
              <a:t>“what keeps you up at night”.</a:t>
            </a:r>
            <a:br>
              <a:rPr lang="en" sz="1400" dirty="0"/>
            </a:br>
            <a:r>
              <a:rPr lang="en" sz="1400" dirty="0"/>
              <a:t>Speak Uninterrupted: 5 (4+1) minutes per member</a:t>
            </a:r>
            <a:endParaRPr sz="1400" dirty="0"/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SzPts val="1400"/>
              <a:buChar char="●"/>
            </a:pPr>
            <a:r>
              <a:rPr lang="en" sz="1400" b="1" dirty="0">
                <a:solidFill>
                  <a:schemeClr val="accent3"/>
                </a:solidFill>
              </a:rPr>
              <a:t>Myself</a:t>
            </a:r>
            <a:r>
              <a:rPr lang="en" sz="1400" dirty="0"/>
              <a:t>, body, mind, spirit, emotions, hobbies, </a:t>
            </a:r>
            <a:r>
              <a:rPr lang="en-GB" sz="1400" dirty="0"/>
              <a:t>family</a:t>
            </a:r>
            <a:endParaRPr sz="14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 b="1" dirty="0">
                <a:solidFill>
                  <a:schemeClr val="accent3"/>
                </a:solidFill>
              </a:rPr>
              <a:t>My unit/team/department/area</a:t>
            </a:r>
            <a:endParaRPr sz="14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 b="1" dirty="0">
                <a:solidFill>
                  <a:schemeClr val="accent3"/>
                </a:solidFill>
              </a:rPr>
              <a:t>Our leadership group team</a:t>
            </a:r>
            <a:endParaRPr sz="14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 b="1" dirty="0">
                <a:solidFill>
                  <a:schemeClr val="accent3"/>
                </a:solidFill>
              </a:rPr>
              <a:t>Total organization</a:t>
            </a: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 sz="1400" b="1" dirty="0">
                <a:solidFill>
                  <a:schemeClr val="accent3"/>
                </a:solidFill>
              </a:rPr>
              <a:t>The industry/competition/board/ecosystem</a:t>
            </a:r>
            <a:endParaRPr sz="1400" dirty="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dirty="0"/>
              <a:t>Report on previous presentation</a:t>
            </a: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  <p:sp>
        <p:nvSpPr>
          <p:cNvPr id="150" name="Google Shape;150;p22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2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52" name="Google Shape;152;p22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2"/>
          <p:cNvSpPr txBox="1"/>
          <p:nvPr/>
        </p:nvSpPr>
        <p:spPr>
          <a:xfrm>
            <a:off x="761574" y="128125"/>
            <a:ext cx="74217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All Members</a:t>
            </a:r>
            <a:endParaRPr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54" name="Google Shape;154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22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Introspection / Updates</a:t>
            </a:r>
            <a:endParaRPr sz="1800"/>
          </a:p>
        </p:txBody>
      </p:sp>
      <p:pic>
        <p:nvPicPr>
          <p:cNvPr id="2" name="Online Media 1">
            <a:hlinkClick r:id="" action="ppaction://media"/>
            <a:extLst>
              <a:ext uri="{FF2B5EF4-FFF2-40B4-BE49-F238E27FC236}">
                <a16:creationId xmlns:a16="http://schemas.microsoft.com/office/drawing/2014/main" id="{5BC58E8B-22F4-4334-B840-9624B9AE324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939650" y="1334625"/>
            <a:ext cx="3723333" cy="20943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"/>
          <p:cNvSpPr txBox="1">
            <a:spLocks noGrp="1"/>
          </p:cNvSpPr>
          <p:nvPr>
            <p:ph type="body" idx="4294967295"/>
          </p:nvPr>
        </p:nvSpPr>
        <p:spPr>
          <a:xfrm>
            <a:off x="242600" y="1017725"/>
            <a:ext cx="8520600" cy="14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facts and feelings, speak openly.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Tell us what is the issue you choose to work on today.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>
                <a:highlight>
                  <a:srgbClr val="EFEFEF"/>
                </a:highlight>
              </a:rPr>
              <a:t>Each member: </a:t>
            </a:r>
            <a:r>
              <a:rPr lang="en">
                <a:highlight>
                  <a:srgbClr val="EFEFEF"/>
                </a:highlight>
              </a:rPr>
              <a:t>Select one issue to work on today</a:t>
            </a:r>
            <a:r>
              <a:rPr lang="en"/>
              <a:t> (Group can push back and suggest another issue or propose first)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62" name="Google Shape;162;p23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23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64" name="Google Shape;164;p23"/>
          <p:cNvSpPr/>
          <p:nvPr/>
        </p:nvSpPr>
        <p:spPr>
          <a:xfrm>
            <a:off x="107300" y="115725"/>
            <a:ext cx="8724900" cy="3768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23"/>
          <p:cNvSpPr txBox="1"/>
          <p:nvPr/>
        </p:nvSpPr>
        <p:spPr>
          <a:xfrm>
            <a:off x="761575" y="128125"/>
            <a:ext cx="67923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Timekeeper: </a:t>
            </a:r>
            <a:r>
              <a:rPr lang="en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Play the timer video per participant. 5 minutes each </a:t>
            </a:r>
            <a:endParaRPr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66" name="Google Shape;166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3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Speaking Uninterrupted</a:t>
            </a:r>
            <a:endParaRPr/>
          </a:p>
        </p:txBody>
      </p:sp>
      <p:pic>
        <p:nvPicPr>
          <p:cNvPr id="3" name="Online Media 2" title="5 Minutes countdown Timer - Beep at the end | Simple Timer (five min)">
            <a:hlinkClick r:id="" action="ppaction://media"/>
            <a:extLst>
              <a:ext uri="{FF2B5EF4-FFF2-40B4-BE49-F238E27FC236}">
                <a16:creationId xmlns:a16="http://schemas.microsoft.com/office/drawing/2014/main" id="{B9B1A6B6-8D82-4A70-B63F-9775DB5B3FB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422659" y="2768567"/>
            <a:ext cx="3063491" cy="1723214"/>
          </a:xfrm>
          <a:prstGeom prst="rect">
            <a:avLst/>
          </a:prstGeom>
        </p:spPr>
      </p:pic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217015C9-8A99-4171-9CFC-E8D9428D0747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7"/>
          <a:stretch>
            <a:fillRect/>
          </a:stretch>
        </p:blipFill>
        <p:spPr>
          <a:xfrm>
            <a:off x="3829052" y="2768567"/>
            <a:ext cx="3063491" cy="172321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4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Nonflict Self Coaching</a:t>
            </a:r>
            <a:endParaRPr/>
          </a:p>
        </p:txBody>
      </p:sp>
      <p:sp>
        <p:nvSpPr>
          <p:cNvPr id="175" name="Google Shape;175;p24"/>
          <p:cNvSpPr txBox="1">
            <a:spLocks noGrp="1"/>
          </p:cNvSpPr>
          <p:nvPr>
            <p:ph type="body" idx="4294967295"/>
          </p:nvPr>
        </p:nvSpPr>
        <p:spPr>
          <a:xfrm>
            <a:off x="311700" y="1017725"/>
            <a:ext cx="5461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What is my </a:t>
            </a:r>
            <a:r>
              <a:rPr lang="en" sz="1400" b="1">
                <a:solidFill>
                  <a:schemeClr val="accent3"/>
                </a:solidFill>
              </a:rPr>
              <a:t>real underlying Issue</a:t>
            </a:r>
            <a:r>
              <a:rPr lang="en" sz="1400"/>
              <a:t>? (consider Cause-Symptom-Result)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What is </a:t>
            </a:r>
            <a:r>
              <a:rPr lang="en" sz="1400" b="1">
                <a:solidFill>
                  <a:schemeClr val="accent3"/>
                </a:solidFill>
              </a:rPr>
              <a:t>working well</a:t>
            </a:r>
            <a:r>
              <a:rPr lang="en" sz="1400"/>
              <a:t> for me/us? (and can be leveraged)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What is the </a:t>
            </a:r>
            <a:r>
              <a:rPr lang="en" sz="1400" b="1">
                <a:solidFill>
                  <a:schemeClr val="accent3"/>
                </a:solidFill>
              </a:rPr>
              <a:t>worst-case scenario</a:t>
            </a:r>
            <a:r>
              <a:rPr lang="en" sz="1400"/>
              <a:t>? (Visualize facts and feelings) and what probability of that picture (Low-Medium-High)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What is the </a:t>
            </a:r>
            <a:r>
              <a:rPr lang="en" sz="1400" b="1">
                <a:solidFill>
                  <a:schemeClr val="accent3"/>
                </a:solidFill>
              </a:rPr>
              <a:t>best-case scenario</a:t>
            </a:r>
            <a:r>
              <a:rPr lang="en" sz="1400"/>
              <a:t>? (Visualize facts and feelings)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What are the </a:t>
            </a:r>
            <a:r>
              <a:rPr lang="en" sz="1400" b="1">
                <a:solidFill>
                  <a:schemeClr val="accent3"/>
                </a:solidFill>
              </a:rPr>
              <a:t>obstacles</a:t>
            </a:r>
            <a:r>
              <a:rPr lang="en" sz="1400" b="1"/>
              <a:t> </a:t>
            </a:r>
            <a:r>
              <a:rPr lang="en" sz="1400"/>
              <a:t>for achieving my  best-case scenario? </a:t>
            </a:r>
            <a:endParaRPr sz="1400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 sz="1400"/>
              <a:t>What can I do to </a:t>
            </a:r>
            <a:r>
              <a:rPr lang="en" sz="1400" b="1">
                <a:solidFill>
                  <a:schemeClr val="accent3"/>
                </a:solidFill>
              </a:rPr>
              <a:t>overcome the controllable obstacles</a:t>
            </a:r>
            <a:r>
              <a:rPr lang="en" sz="1400"/>
              <a:t>? </a:t>
            </a:r>
            <a:br>
              <a:rPr lang="en" sz="1400"/>
            </a:br>
            <a:r>
              <a:rPr lang="en" sz="1400"/>
              <a:t>(Who, What, When?)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 b="1"/>
              <a:t>Share your findings if resolved! Or share what is the core problem and your need from the group .</a:t>
            </a:r>
            <a:endParaRPr sz="1400" b="1"/>
          </a:p>
        </p:txBody>
      </p:sp>
      <p:sp>
        <p:nvSpPr>
          <p:cNvPr id="176" name="Google Shape;176;p24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24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78" name="Google Shape;178;p24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24"/>
          <p:cNvSpPr txBox="1"/>
          <p:nvPr/>
        </p:nvSpPr>
        <p:spPr>
          <a:xfrm>
            <a:off x="761574" y="128125"/>
            <a:ext cx="76593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All Members: </a:t>
            </a:r>
            <a:r>
              <a:rPr lang="en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Self-coaching. 10-15 minutes. Reply to 6 questions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80" name="Google Shape;180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6586CF2B-F76C-4923-93FD-D70898EE825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773200" y="1199037"/>
            <a:ext cx="3202379" cy="180133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5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Group choose what to work on today?</a:t>
            </a:r>
            <a:endParaRPr/>
          </a:p>
          <a:p>
            <a:pPr marL="457200" lvl="0" indent="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87" name="Google Shape;187;p25"/>
          <p:cNvSpPr txBox="1">
            <a:spLocks noGrp="1"/>
          </p:cNvSpPr>
          <p:nvPr>
            <p:ph type="body" idx="4294967295"/>
          </p:nvPr>
        </p:nvSpPr>
        <p:spPr>
          <a:xfrm>
            <a:off x="311700" y="1340300"/>
            <a:ext cx="4500600" cy="289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Things that are painful, impactful, or opportunistic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High emotions or urgent 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Not shared yet </a:t>
            </a:r>
            <a:endParaRPr sz="2400"/>
          </a:p>
        </p:txBody>
      </p:sp>
      <p:sp>
        <p:nvSpPr>
          <p:cNvPr id="188" name="Google Shape;188;p25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5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90" name="Google Shape;190;p25"/>
          <p:cNvSpPr/>
          <p:nvPr/>
        </p:nvSpPr>
        <p:spPr>
          <a:xfrm>
            <a:off x="142950" y="128125"/>
            <a:ext cx="88581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5"/>
          <p:cNvSpPr txBox="1"/>
          <p:nvPr/>
        </p:nvSpPr>
        <p:spPr>
          <a:xfrm>
            <a:off x="562750" y="127525"/>
            <a:ext cx="85206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All Members</a:t>
            </a:r>
            <a:endParaRPr sz="12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92" name="Google Shape;192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93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nline Media 1">
            <a:hlinkClick r:id="" action="ppaction://media"/>
            <a:extLst>
              <a:ext uri="{FF2B5EF4-FFF2-40B4-BE49-F238E27FC236}">
                <a16:creationId xmlns:a16="http://schemas.microsoft.com/office/drawing/2014/main" id="{5A2EE917-6248-46D8-BA65-4EAFFC83497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572000" y="1435893"/>
            <a:ext cx="3812175" cy="214434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6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Working Together Around One Challenge</a:t>
            </a:r>
            <a:endParaRPr sz="2400"/>
          </a:p>
        </p:txBody>
      </p:sp>
      <p:sp>
        <p:nvSpPr>
          <p:cNvPr id="199" name="Google Shape;199;p26"/>
          <p:cNvSpPr txBox="1">
            <a:spLocks noGrp="1"/>
          </p:cNvSpPr>
          <p:nvPr>
            <p:ph type="body" idx="4294967295"/>
          </p:nvPr>
        </p:nvSpPr>
        <p:spPr>
          <a:xfrm>
            <a:off x="-102625" y="963650"/>
            <a:ext cx="5428200" cy="26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/>
              <a:t>Exploration (Deep Dive)</a:t>
            </a:r>
            <a:endParaRPr sz="1600" b="1"/>
          </a:p>
          <a:p>
            <a:pPr marL="457200" lvl="0" indent="-330200" algn="l" rtl="0">
              <a:spcBef>
                <a:spcPts val="1600"/>
              </a:spcBef>
              <a:spcAft>
                <a:spcPts val="0"/>
              </a:spcAft>
              <a:buSzPts val="1600"/>
              <a:buChar char="●"/>
            </a:pPr>
            <a:r>
              <a:rPr lang="en" sz="1600" b="1"/>
              <a:t>Presenter talks uninterrupted</a:t>
            </a:r>
            <a:r>
              <a:rPr lang="en" sz="1600"/>
              <a:t> about the issue based on the 6 coaching questions, sharing both facts and feelings (5-15 minutes)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 b="1"/>
              <a:t>Moderator considers possible use of advanced techniques</a:t>
            </a:r>
            <a:r>
              <a:rPr lang="en" sz="1600"/>
              <a:t>: Role play, Constellation, or Being in the other’s shoes (10-20 min)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Presenter explains his/her </a:t>
            </a:r>
            <a:r>
              <a:rPr lang="en" sz="1600" b="1"/>
              <a:t>expectations from the other participants and level of confidentiality .</a:t>
            </a:r>
            <a:endParaRPr sz="1600"/>
          </a:p>
        </p:txBody>
      </p:sp>
      <p:sp>
        <p:nvSpPr>
          <p:cNvPr id="200" name="Google Shape;200;p26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6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02" name="Google Shape;202;p26"/>
          <p:cNvSpPr/>
          <p:nvPr/>
        </p:nvSpPr>
        <p:spPr>
          <a:xfrm>
            <a:off x="142950" y="128125"/>
            <a:ext cx="86865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6"/>
          <p:cNvSpPr txBox="1"/>
          <p:nvPr/>
        </p:nvSpPr>
        <p:spPr>
          <a:xfrm>
            <a:off x="528500" y="157950"/>
            <a:ext cx="83985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Presenter / </a:t>
            </a:r>
            <a:r>
              <a:rPr lang="en" b="1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Moderator 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04" name="Google Shape;204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93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26"/>
          <p:cNvSpPr/>
          <p:nvPr/>
        </p:nvSpPr>
        <p:spPr>
          <a:xfrm>
            <a:off x="1033625" y="3851675"/>
            <a:ext cx="31557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6"/>
          <p:cNvSpPr txBox="1"/>
          <p:nvPr/>
        </p:nvSpPr>
        <p:spPr>
          <a:xfrm>
            <a:off x="1054325" y="3893075"/>
            <a:ext cx="3114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rId5" action="ppaction://hlinksldjump"/>
              </a:rPr>
              <a:t>View 6 coaching questions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93C639DF-1E12-41A3-B526-E1E77670A44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5335725" y="1543050"/>
            <a:ext cx="36576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7"/>
          <p:cNvSpPr txBox="1">
            <a:spLocks noGrp="1"/>
          </p:cNvSpPr>
          <p:nvPr>
            <p:ph type="body" idx="1"/>
          </p:nvPr>
        </p:nvSpPr>
        <p:spPr>
          <a:xfrm>
            <a:off x="311700" y="821175"/>
            <a:ext cx="4260300" cy="342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 u="sng"/>
              <a:t>Members respond to the presenter</a:t>
            </a:r>
            <a:r>
              <a:rPr lang="en" sz="1700" b="1"/>
              <a:t>:</a:t>
            </a:r>
            <a:endParaRPr sz="1700" b="1"/>
          </a:p>
          <a:p>
            <a:pPr marL="457200" marR="0" lvl="0" indent="-3365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700"/>
              <a:buAutoNum type="arabicPeriod"/>
            </a:pPr>
            <a:r>
              <a:rPr lang="en"/>
              <a:t>What’s been triggered within me, here and now: feelings and memories. </a:t>
            </a:r>
            <a:endParaRPr/>
          </a:p>
          <a:p>
            <a:pPr marL="457200" marR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Deep empathy!</a:t>
            </a:r>
            <a:endParaRPr/>
          </a:p>
          <a:p>
            <a:pPr marL="457200" marR="0" lvl="0" indent="-3365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700"/>
              <a:buAutoNum type="arabicPeriod"/>
            </a:pPr>
            <a:r>
              <a:rPr lang="en"/>
              <a:t>Clarifying questions and Thought-provoking open questions</a:t>
            </a:r>
            <a:endParaRPr sz="16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b="1"/>
          </a:p>
        </p:txBody>
      </p:sp>
      <p:sp>
        <p:nvSpPr>
          <p:cNvPr id="213" name="Google Shape;213;p27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7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15" name="Google Shape;215;p27"/>
          <p:cNvSpPr/>
          <p:nvPr/>
        </p:nvSpPr>
        <p:spPr>
          <a:xfrm>
            <a:off x="142950" y="128125"/>
            <a:ext cx="86865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7"/>
          <p:cNvSpPr txBox="1"/>
          <p:nvPr/>
        </p:nvSpPr>
        <p:spPr>
          <a:xfrm>
            <a:off x="286950" y="128125"/>
            <a:ext cx="83985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All Members: </a:t>
            </a:r>
            <a:r>
              <a:rPr lang="en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Silence to ponder what sharing is relevant and write it down - 1 minute.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17" name="Google Shape;217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93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654A0E2D-133F-4A3E-842B-28002AA298C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572000" y="1021556"/>
            <a:ext cx="4178300" cy="2350294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8"/>
          <p:cNvSpPr txBox="1">
            <a:spLocks noGrp="1"/>
          </p:cNvSpPr>
          <p:nvPr>
            <p:ph type="body" idx="1"/>
          </p:nvPr>
        </p:nvSpPr>
        <p:spPr>
          <a:xfrm>
            <a:off x="225900" y="743125"/>
            <a:ext cx="5229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u="sng"/>
              <a:t>Group sharing</a:t>
            </a:r>
            <a:r>
              <a:rPr lang="en"/>
              <a:t> </a:t>
            </a:r>
            <a:endParaRPr b="1" u="sng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“My life experience/story with a similar situation and/or similar emotion, and thus my learning and insight for you!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NEVER give advice</a:t>
            </a:r>
            <a:r>
              <a:rPr lang="en"/>
              <a:t> or say “you should”, no generalizing. </a:t>
            </a:r>
            <a:r>
              <a:rPr lang="en" b="1"/>
              <a:t>Use “I” statements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Midway check</a:t>
            </a:r>
            <a:r>
              <a:rPr lang="en"/>
              <a:t> - is there </a:t>
            </a:r>
            <a:r>
              <a:rPr lang="en" b="1"/>
              <a:t>a question not answered for you?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b="1"/>
          </a:p>
        </p:txBody>
      </p:sp>
      <p:sp>
        <p:nvSpPr>
          <p:cNvPr id="224" name="Google Shape;224;p28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8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26" name="Google Shape;226;p28"/>
          <p:cNvSpPr/>
          <p:nvPr/>
        </p:nvSpPr>
        <p:spPr>
          <a:xfrm>
            <a:off x="142950" y="128125"/>
            <a:ext cx="86865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28"/>
          <p:cNvSpPr txBox="1"/>
          <p:nvPr/>
        </p:nvSpPr>
        <p:spPr>
          <a:xfrm>
            <a:off x="680900" y="157950"/>
            <a:ext cx="83985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Timekeeper: </a:t>
            </a:r>
            <a:r>
              <a:rPr lang="en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Play 2 minutes timer per participant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28" name="Google Shape;228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93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nline Media 2" title="2 Minutes countdown Timer - Beep at the end | Simple Timer (two min)">
            <a:hlinkClick r:id="" action="ppaction://media"/>
            <a:extLst>
              <a:ext uri="{FF2B5EF4-FFF2-40B4-BE49-F238E27FC236}">
                <a16:creationId xmlns:a16="http://schemas.microsoft.com/office/drawing/2014/main" id="{3AE8A81F-5631-46EF-980F-340D020D7DE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5992850" y="522450"/>
            <a:ext cx="2925250" cy="1645453"/>
          </a:xfrm>
          <a:prstGeom prst="rect">
            <a:avLst/>
          </a:prstGeom>
        </p:spPr>
      </p:pic>
      <p:pic>
        <p:nvPicPr>
          <p:cNvPr id="4" name="Online Media 3">
            <a:hlinkClick r:id="" action="ppaction://media"/>
            <a:extLst>
              <a:ext uri="{FF2B5EF4-FFF2-40B4-BE49-F238E27FC236}">
                <a16:creationId xmlns:a16="http://schemas.microsoft.com/office/drawing/2014/main" id="{AD4BCC24-95A5-4BAB-9ADA-473C66BF6536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7"/>
          <a:stretch>
            <a:fillRect/>
          </a:stretch>
        </p:blipFill>
        <p:spPr>
          <a:xfrm>
            <a:off x="5992850" y="2388578"/>
            <a:ext cx="2925250" cy="164545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9"/>
          <p:cNvSpPr txBox="1">
            <a:spLocks noGrp="1"/>
          </p:cNvSpPr>
          <p:nvPr>
            <p:ph type="body" idx="4294967295"/>
          </p:nvPr>
        </p:nvSpPr>
        <p:spPr>
          <a:xfrm>
            <a:off x="331375" y="696650"/>
            <a:ext cx="8498100" cy="3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Power Reminder to Presenter</a:t>
            </a:r>
            <a:br>
              <a:rPr lang="en" b="1"/>
            </a:br>
            <a:r>
              <a:rPr lang="en" b="1"/>
              <a:t>VERY IMPORTANT! </a:t>
            </a:r>
            <a:r>
              <a:rPr lang="en"/>
              <a:t>Can be recorded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One sentence by every member. </a:t>
            </a:r>
            <a:r>
              <a:rPr lang="en" b="1"/>
              <a:t>Share what unique specific power/asset you see already existing in the presenter that will help him/her in dealing with this issue (NO ADVICE).</a:t>
            </a:r>
            <a:endParaRPr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b="1"/>
          </a:p>
        </p:txBody>
      </p:sp>
      <p:sp>
        <p:nvSpPr>
          <p:cNvPr id="236" name="Google Shape;236;p29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29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38" name="Google Shape;238;p29"/>
          <p:cNvSpPr/>
          <p:nvPr/>
        </p:nvSpPr>
        <p:spPr>
          <a:xfrm>
            <a:off x="142950" y="128125"/>
            <a:ext cx="86865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29"/>
          <p:cNvSpPr txBox="1"/>
          <p:nvPr/>
        </p:nvSpPr>
        <p:spPr>
          <a:xfrm>
            <a:off x="680900" y="157950"/>
            <a:ext cx="83985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Group sharing: </a:t>
            </a:r>
            <a:r>
              <a:rPr lang="en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One sentence by every member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40" name="Google Shape;240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93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0"/>
          <p:cNvSpPr txBox="1">
            <a:spLocks noGrp="1"/>
          </p:cNvSpPr>
          <p:nvPr>
            <p:ph type="body" idx="4294967295"/>
          </p:nvPr>
        </p:nvSpPr>
        <p:spPr>
          <a:xfrm>
            <a:off x="233850" y="426025"/>
            <a:ext cx="5629800" cy="381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 dirty="0"/>
              <a:t>Presenter’s Feedback to members</a:t>
            </a:r>
            <a:endParaRPr sz="1500" b="1" dirty="0"/>
          </a:p>
          <a:p>
            <a:pPr marL="457200" lvl="0" indent="-323850" algn="l" rtl="0">
              <a:spcBef>
                <a:spcPts val="1600"/>
              </a:spcBef>
              <a:spcAft>
                <a:spcPts val="0"/>
              </a:spcAft>
              <a:buSzPts val="1500"/>
              <a:buChar char="●"/>
            </a:pPr>
            <a:r>
              <a:rPr lang="en" sz="1500" dirty="0"/>
              <a:t>Presenter shares </a:t>
            </a:r>
            <a:r>
              <a:rPr lang="en" sz="1500" b="1" dirty="0"/>
              <a:t>how he/she feels</a:t>
            </a:r>
            <a:r>
              <a:rPr lang="en" sz="1500" dirty="0"/>
              <a:t> and specific </a:t>
            </a:r>
            <a:r>
              <a:rPr lang="en" sz="1500" b="1" dirty="0"/>
              <a:t>value gained</a:t>
            </a:r>
            <a:r>
              <a:rPr lang="en" sz="1500" dirty="0"/>
              <a:t>, asks the Forum what </a:t>
            </a:r>
            <a:r>
              <a:rPr lang="en" sz="1500" b="1" dirty="0"/>
              <a:t>support he/she needs for successful implementation”</a:t>
            </a:r>
            <a:r>
              <a:rPr lang="en" sz="1500" dirty="0"/>
              <a:t>. </a:t>
            </a:r>
            <a:r>
              <a:rPr lang="en" sz="1500" b="1" dirty="0"/>
              <a:t>Identify a buddy</a:t>
            </a:r>
            <a:r>
              <a:rPr lang="en" sz="1500" dirty="0"/>
              <a:t> in the group to follow up and support you in executing your action plan. Call in 2 weeks or so</a:t>
            </a:r>
            <a:endParaRPr sz="1500" dirty="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1" dirty="0"/>
              <a:t>Any hard feelings</a:t>
            </a:r>
            <a:r>
              <a:rPr lang="en" sz="1500" dirty="0"/>
              <a:t> with what or how things have been said to you? Also asking whether there are any hard feelings inside the group. Use Nonflict if need be</a:t>
            </a:r>
            <a:endParaRPr sz="1500" dirty="0"/>
          </a:p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 b="1" dirty="0"/>
              <a:t>Declare confidentiality</a:t>
            </a:r>
            <a:r>
              <a:rPr lang="en" sz="1500" dirty="0"/>
              <a:t>:</a:t>
            </a:r>
            <a:endParaRPr sz="1500" dirty="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 dirty="0"/>
              <a:t>Strict - Only presenter can bring up again</a:t>
            </a:r>
            <a:endParaRPr sz="1500" dirty="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 dirty="0"/>
              <a:t>Regular - Please feel free to address me later in a confidential environment</a:t>
            </a:r>
            <a:endParaRPr sz="1500" dirty="0"/>
          </a:p>
          <a:p>
            <a:pPr marL="914400" lvl="1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 dirty="0"/>
              <a:t>Open (With whom and how? Follow Chatham house rules: no names mentioned)</a:t>
            </a:r>
            <a:endParaRPr sz="15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  <p:sp>
        <p:nvSpPr>
          <p:cNvPr id="246" name="Google Shape;246;p30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30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48" name="Google Shape;248;p30"/>
          <p:cNvSpPr/>
          <p:nvPr/>
        </p:nvSpPr>
        <p:spPr>
          <a:xfrm>
            <a:off x="142950" y="128125"/>
            <a:ext cx="86865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30"/>
          <p:cNvSpPr txBox="1"/>
          <p:nvPr/>
        </p:nvSpPr>
        <p:spPr>
          <a:xfrm>
            <a:off x="638950" y="128125"/>
            <a:ext cx="83985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Presenter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50" name="Google Shape;250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93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9CBB0C90-4C0F-4958-BC65-73D7FEAA6AD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938200" y="1064418"/>
            <a:ext cx="2959102" cy="16644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6" name="Google Shape;66;p14"/>
          <p:cNvSpPr txBox="1">
            <a:spLocks noGrp="1"/>
          </p:cNvSpPr>
          <p:nvPr>
            <p:ph type="title" idx="4294967295"/>
          </p:nvPr>
        </p:nvSpPr>
        <p:spPr>
          <a:xfrm>
            <a:off x="362500" y="566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Introduction to Forum</a:t>
            </a:r>
            <a:endParaRPr/>
          </a:p>
        </p:txBody>
      </p:sp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F9E35AE5-69C0-40BC-8199-B56C0BD1708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43100" y="1000126"/>
            <a:ext cx="5359399" cy="301466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1"/>
          <p:cNvSpPr txBox="1">
            <a:spLocks noGrp="1"/>
          </p:cNvSpPr>
          <p:nvPr>
            <p:ph type="body" idx="4294967295"/>
          </p:nvPr>
        </p:nvSpPr>
        <p:spPr>
          <a:xfrm>
            <a:off x="488750" y="736125"/>
            <a:ext cx="62574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" sz="1600" b="1"/>
            </a:br>
            <a:r>
              <a:rPr lang="en" b="1"/>
              <a:t>Process Analysis</a:t>
            </a:r>
            <a:endParaRPr b="1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worked, and what to do differently next time?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Hand over notes from notetaker to presenter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Now possible to proceed to the next presentation</a:t>
            </a:r>
            <a:endParaRPr/>
          </a:p>
        </p:txBody>
      </p:sp>
      <p:sp>
        <p:nvSpPr>
          <p:cNvPr id="257" name="Google Shape;257;p31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31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59" name="Google Shape;259;p31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31"/>
          <p:cNvSpPr txBox="1"/>
          <p:nvPr/>
        </p:nvSpPr>
        <p:spPr>
          <a:xfrm>
            <a:off x="761574" y="128125"/>
            <a:ext cx="76593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Observer and Group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61" name="Google Shape;261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2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Closing</a:t>
            </a:r>
            <a:endParaRPr/>
          </a:p>
        </p:txBody>
      </p:sp>
      <p:sp>
        <p:nvSpPr>
          <p:cNvPr id="267" name="Google Shape;267;p32"/>
          <p:cNvSpPr txBox="1">
            <a:spLocks noGrp="1"/>
          </p:cNvSpPr>
          <p:nvPr>
            <p:ph type="body" idx="4294967295"/>
          </p:nvPr>
        </p:nvSpPr>
        <p:spPr>
          <a:xfrm>
            <a:off x="247075" y="1044638"/>
            <a:ext cx="8173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Plan for future presentations and coaching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 dirty="0"/>
              <a:t>Follow-up</a:t>
            </a:r>
            <a:r>
              <a:rPr lang="en" dirty="0"/>
              <a:t> issues from previous presentations as needed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 dirty="0"/>
              <a:t> Accomplishments we want to report</a:t>
            </a:r>
            <a:r>
              <a:rPr lang="en" dirty="0"/>
              <a:t> </a:t>
            </a:r>
            <a:r>
              <a:rPr lang="en-GB" dirty="0"/>
              <a:t>to other members of the organization.</a:t>
            </a: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Destroy flip charts and any other notes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Recap confidentiality</a:t>
            </a:r>
            <a:endParaRPr dirty="0"/>
          </a:p>
        </p:txBody>
      </p:sp>
      <p:sp>
        <p:nvSpPr>
          <p:cNvPr id="268" name="Google Shape;268;p32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32"/>
          <p:cNvSpPr txBox="1"/>
          <p:nvPr/>
        </p:nvSpPr>
        <p:spPr>
          <a:xfrm>
            <a:off x="761574" y="128125"/>
            <a:ext cx="76593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Moderator</a:t>
            </a:r>
            <a:endParaRPr>
              <a:solidFill>
                <a:schemeClr val="dk2"/>
              </a:solidFill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270" name="Google Shape;270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32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32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3"/>
          <p:cNvSpPr txBox="1">
            <a:spLocks noGrp="1"/>
          </p:cNvSpPr>
          <p:nvPr>
            <p:ph type="ctrTitle" idx="4294967295"/>
          </p:nvPr>
        </p:nvSpPr>
        <p:spPr>
          <a:xfrm>
            <a:off x="207125" y="595975"/>
            <a:ext cx="8625300" cy="301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Thank You </a:t>
            </a: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Dr. Amir Kfir</a:t>
            </a: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u="sng">
                <a:solidFill>
                  <a:schemeClr val="hlink"/>
                </a:solidFill>
                <a:hlinkClick r:id="rId3"/>
              </a:rPr>
              <a:t>www.amirror.com</a:t>
            </a: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u="sng">
                <a:solidFill>
                  <a:schemeClr val="hlink"/>
                </a:solidFill>
                <a:hlinkClick r:id="rId4"/>
              </a:rPr>
              <a:t>amirkfir@gmail.com</a:t>
            </a: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+972544742280 </a:t>
            </a:r>
            <a:endParaRPr sz="30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2;p15">
            <a:extLst>
              <a:ext uri="{FF2B5EF4-FFF2-40B4-BE49-F238E27FC236}">
                <a16:creationId xmlns:a16="http://schemas.microsoft.com/office/drawing/2014/main" id="{9E4642B9-B566-48FC-BFB4-6ADA5194B238}"/>
              </a:ext>
            </a:extLst>
          </p:cNvPr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Google Shape;73;p15">
            <a:extLst>
              <a:ext uri="{FF2B5EF4-FFF2-40B4-BE49-F238E27FC236}">
                <a16:creationId xmlns:a16="http://schemas.microsoft.com/office/drawing/2014/main" id="{3216DE39-A578-4410-ADC2-6E44DF53F306}"/>
              </a:ext>
            </a:extLst>
          </p:cNvPr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4" name="Google Shape;74;p15">
            <a:extLst>
              <a:ext uri="{FF2B5EF4-FFF2-40B4-BE49-F238E27FC236}">
                <a16:creationId xmlns:a16="http://schemas.microsoft.com/office/drawing/2014/main" id="{BA636FF4-3AB5-4AEA-B76F-21EDF0F5897C}"/>
              </a:ext>
            </a:extLst>
          </p:cNvPr>
          <p:cNvSpPr txBox="1">
            <a:spLocks/>
          </p:cNvSpPr>
          <p:nvPr/>
        </p:nvSpPr>
        <p:spPr>
          <a:xfrm>
            <a:off x="362500" y="566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 b="0" i="0" u="none" strike="noStrike" cap="non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pPr algn="ctr"/>
            <a:r>
              <a:rPr lang="en-GB" dirty="0"/>
              <a:t>Why Forum in Business?</a:t>
            </a:r>
          </a:p>
          <a:p>
            <a:endParaRPr lang="en-GB" dirty="0"/>
          </a:p>
        </p:txBody>
      </p:sp>
      <p:pic>
        <p:nvPicPr>
          <p:cNvPr id="5" name="Online Media 4">
            <a:hlinkClick r:id="" action="ppaction://media"/>
            <a:extLst>
              <a:ext uri="{FF2B5EF4-FFF2-40B4-BE49-F238E27FC236}">
                <a16:creationId xmlns:a16="http://schemas.microsoft.com/office/drawing/2014/main" id="{CA5E1D67-A5CB-4078-8803-4B6939E087E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46300" y="885826"/>
            <a:ext cx="4851399" cy="2728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040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5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4" name="Google Shape;74;p15"/>
          <p:cNvSpPr txBox="1">
            <a:spLocks noGrp="1"/>
          </p:cNvSpPr>
          <p:nvPr>
            <p:ph type="title" idx="4294967295"/>
          </p:nvPr>
        </p:nvSpPr>
        <p:spPr>
          <a:xfrm>
            <a:off x="362500" y="5665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The Time Flow Of Full Meeting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5ACACFEB-B4B8-410F-925E-B7FD4B24137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20900" y="928688"/>
            <a:ext cx="4902199" cy="275748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Confidentiality Reminder </a:t>
            </a:r>
            <a:r>
              <a:rPr lang="en" sz="1800"/>
              <a:t>(nothing, nobody, never)​</a:t>
            </a:r>
            <a:endParaRPr sz="1800"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497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/>
              <a:t>3 Levels of Confidentiality</a:t>
            </a:r>
            <a:endParaRPr u="sng"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 b="1" dirty="0"/>
              <a:t>Strict</a:t>
            </a:r>
            <a:r>
              <a:rPr lang="en" dirty="0"/>
              <a:t>: Only I can raise this issue again. ​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 dirty="0"/>
              <a:t>Regular</a:t>
            </a:r>
            <a:r>
              <a:rPr lang="en" dirty="0"/>
              <a:t>: Participants of the forum can speak to me about this issue. ​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 dirty="0"/>
              <a:t>Open</a:t>
            </a:r>
            <a:r>
              <a:rPr lang="en" dirty="0"/>
              <a:t>: Agreed what (and how) should be shared outside of the forum.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lang="en" dirty="0"/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dirty="0"/>
              <a:t>Thumbs up for confidentiality contract.</a:t>
            </a:r>
            <a:endParaRPr dirty="0"/>
          </a:p>
        </p:txBody>
      </p:sp>
      <p:sp>
        <p:nvSpPr>
          <p:cNvPr id="82" name="Google Shape;82;p16">
            <a:hlinkClick r:id="" action="ppaction://hlinkshowjump?jump=nextslide"/>
          </p:cNvPr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6">
            <a:hlinkClick r:id="" action="ppaction://hlinkshowjump?jump=nextslide"/>
          </p:cNvPr>
          <p:cNvSpPr txBox="1"/>
          <p:nvPr/>
        </p:nvSpPr>
        <p:spPr>
          <a:xfrm>
            <a:off x="7276275" y="4487950"/>
            <a:ext cx="1209300" cy="4473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rPr>
              <a:t>Agree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4" name="Google Shape;84;p16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6"/>
          <p:cNvSpPr txBox="1"/>
          <p:nvPr/>
        </p:nvSpPr>
        <p:spPr>
          <a:xfrm>
            <a:off x="761575" y="128125"/>
            <a:ext cx="23907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Moderator </a:t>
            </a:r>
            <a:endParaRPr b="1"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86" name="Google Shape;86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9E9D4B3B-4826-41ED-BDF8-3CBEF5E5F75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5114925" y="1543050"/>
            <a:ext cx="36576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7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4" name="Google Shape;94;p17"/>
          <p:cNvSpPr txBox="1">
            <a:spLocks noGrp="1"/>
          </p:cNvSpPr>
          <p:nvPr>
            <p:ph type="body" idx="4294967295"/>
          </p:nvPr>
        </p:nvSpPr>
        <p:spPr>
          <a:xfrm>
            <a:off x="361250" y="753075"/>
            <a:ext cx="3465300" cy="32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Is anything troubling anyone in the group  to the point that the meeting structure should change?</a:t>
            </a: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95" name="Google Shape;95;p17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6" name="Google Shape;9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7"/>
          <p:cNvSpPr txBox="1"/>
          <p:nvPr/>
        </p:nvSpPr>
        <p:spPr>
          <a:xfrm>
            <a:off x="761575" y="128125"/>
            <a:ext cx="23907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Moderator </a:t>
            </a:r>
            <a:endParaRPr b="1"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CEC89F18-3282-480D-BB2C-8CCC433B2FA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164950" y="1128713"/>
            <a:ext cx="4432300" cy="249316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Have any </a:t>
            </a:r>
            <a:r>
              <a:rPr lang="en" b="1"/>
              <a:t>issues emerged</a:t>
            </a:r>
            <a:r>
              <a:rPr lang="en"/>
              <a:t> around confidentiality that are </a:t>
            </a:r>
            <a:r>
              <a:rPr lang="en" b="1"/>
              <a:t>limiting your trust​</a:t>
            </a:r>
            <a:r>
              <a:rPr lang="en"/>
              <a:t> today?​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Are there any </a:t>
            </a:r>
            <a:r>
              <a:rPr lang="en" b="1"/>
              <a:t>issues/conflict</a:t>
            </a:r>
            <a:r>
              <a:rPr lang="en"/>
              <a:t> </a:t>
            </a:r>
            <a:r>
              <a:rPr lang="en" b="1"/>
              <a:t>between members</a:t>
            </a:r>
            <a:r>
              <a:rPr lang="en"/>
              <a:t> that need to be resolved </a:t>
            </a:r>
            <a:r>
              <a:rPr lang="en" b="1"/>
              <a:t>before we start</a:t>
            </a:r>
            <a:r>
              <a:rPr lang="en"/>
              <a:t>? ​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Are there any business conflicts in the room? ​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04" name="Google Shape;104;p18">
            <a:hlinkClick r:id="rId3" action="ppaction://hlinksldjump"/>
          </p:cNvPr>
          <p:cNvSpPr/>
          <p:nvPr/>
        </p:nvSpPr>
        <p:spPr>
          <a:xfrm>
            <a:off x="604700" y="3611400"/>
            <a:ext cx="2890500" cy="720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8">
            <a:hlinkClick r:id="rId3" action="ppaction://hlinksldjump"/>
          </p:cNvPr>
          <p:cNvSpPr txBox="1"/>
          <p:nvPr/>
        </p:nvSpPr>
        <p:spPr>
          <a:xfrm>
            <a:off x="679250" y="3677675"/>
            <a:ext cx="2725800" cy="572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YES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Follow the guideline to apply Nonflict</a:t>
            </a:r>
            <a:endParaRPr sz="120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06" name="Google Shape;106;p18">
            <a:hlinkClick r:id="rId4" action="ppaction://hlinksldjump"/>
          </p:cNvPr>
          <p:cNvSpPr/>
          <p:nvPr/>
        </p:nvSpPr>
        <p:spPr>
          <a:xfrm>
            <a:off x="5486400" y="3611400"/>
            <a:ext cx="2890500" cy="720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8"/>
          <p:cNvSpPr txBox="1"/>
          <p:nvPr/>
        </p:nvSpPr>
        <p:spPr>
          <a:xfrm>
            <a:off x="5560950" y="3677675"/>
            <a:ext cx="2725800" cy="572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uFill>
                  <a:noFill/>
                </a:uFill>
                <a:hlinkClick r:id="rId4" action="ppaction://hlinksldjump"/>
              </a:rPr>
              <a:t>NO</a:t>
            </a:r>
            <a:endParaRPr b="1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uFill>
                  <a:noFill/>
                </a:uFill>
                <a:hlinkClick r:id="rId4" action="ppaction://hlinksldjump"/>
              </a:rPr>
              <a:t>Continue</a:t>
            </a:r>
            <a:endParaRPr/>
          </a:p>
        </p:txBody>
      </p:sp>
      <p:sp>
        <p:nvSpPr>
          <p:cNvPr id="108" name="Google Shape;108;p18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9" name="Google Shape;109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8"/>
          <p:cNvSpPr txBox="1"/>
          <p:nvPr/>
        </p:nvSpPr>
        <p:spPr>
          <a:xfrm>
            <a:off x="761575" y="128125"/>
            <a:ext cx="23907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Moderator </a:t>
            </a:r>
            <a:endParaRPr b="1"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Nonflict™ Way</a:t>
            </a:r>
            <a:endParaRPr/>
          </a:p>
        </p:txBody>
      </p:sp>
      <p:sp>
        <p:nvSpPr>
          <p:cNvPr id="116" name="Google Shape;116;p19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19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18" name="Google Shape;118;p19"/>
          <p:cNvSpPr txBox="1">
            <a:spLocks noGrp="1"/>
          </p:cNvSpPr>
          <p:nvPr>
            <p:ph type="body" idx="1"/>
          </p:nvPr>
        </p:nvSpPr>
        <p:spPr>
          <a:xfrm>
            <a:off x="356200" y="1052075"/>
            <a:ext cx="5391300" cy="364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What is the conflict? How does it make me feel? What is important for me?​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Your partner mirrors the essence of what you have said, and asks:</a:t>
            </a:r>
            <a:r>
              <a:rPr lang="en" sz="1400"/>
              <a:t>​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Did I understand you well? Is there anything else?​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(You and your partner switch roles and repeat questions above)​</a:t>
            </a:r>
            <a:endParaRPr sz="14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/>
              <a:t>You and your partner discuss together:​</a:t>
            </a:r>
            <a:endParaRPr sz="1400" b="1"/>
          </a:p>
          <a:p>
            <a:pPr marL="40005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</a:pPr>
            <a:r>
              <a:rPr lang="en" sz="1400"/>
              <a:t>What is our real underlying conflict​?</a:t>
            </a:r>
            <a:endParaRPr sz="1400"/>
          </a:p>
          <a:p>
            <a:pPr marL="40005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</a:pPr>
            <a:r>
              <a:rPr lang="en" sz="1400"/>
              <a:t>What is working well for us​?</a:t>
            </a:r>
            <a:endParaRPr sz="1400"/>
          </a:p>
          <a:p>
            <a:pPr marL="40005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</a:pPr>
            <a:r>
              <a:rPr lang="en" sz="1400"/>
              <a:t>What is our worst-case scenario? (Visualize facts and feelings)​</a:t>
            </a:r>
            <a:endParaRPr sz="1400"/>
          </a:p>
          <a:p>
            <a:pPr marL="40005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</a:pPr>
            <a:r>
              <a:rPr lang="en" sz="1400"/>
              <a:t>What is our best-case scenario? (Visualize facts and feelings)​</a:t>
            </a:r>
            <a:endParaRPr sz="1400"/>
          </a:p>
          <a:p>
            <a:pPr marL="40005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</a:pPr>
            <a:r>
              <a:rPr lang="en" sz="1400"/>
              <a:t>What are the obstacles for achieving our best-case scenario?​</a:t>
            </a:r>
            <a:endParaRPr sz="1400"/>
          </a:p>
          <a:p>
            <a:pPr marL="40005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</a:pPr>
            <a:r>
              <a:rPr lang="en" sz="1400"/>
              <a:t>What can we do to overcome controllable obstacles? </a:t>
            </a:r>
            <a:br>
              <a:rPr lang="en" sz="1400"/>
            </a:br>
            <a:r>
              <a:rPr lang="en" sz="1400"/>
              <a:t>(Who, What, When?​)</a:t>
            </a:r>
            <a:endParaRPr/>
          </a:p>
        </p:txBody>
      </p:sp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DFF35958-E415-454F-9F6B-82EFEBC57EB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872162" y="1052075"/>
            <a:ext cx="3078957" cy="173191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>
            <a:spLocks noGrp="1"/>
          </p:cNvSpPr>
          <p:nvPr>
            <p:ph type="body" idx="4294967295"/>
          </p:nvPr>
        </p:nvSpPr>
        <p:spPr>
          <a:xfrm>
            <a:off x="311700" y="1017725"/>
            <a:ext cx="4351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Notetaker</a:t>
            </a:r>
            <a:r>
              <a:rPr lang="en"/>
              <a:t>: Write only group’s questions, sharing and power reminder.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Timekeeper: </a:t>
            </a:r>
            <a:r>
              <a:rPr lang="en"/>
              <a:t>Agree with moderator how much time and warning for each segment.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b="1"/>
              <a:t>Processor: </a:t>
            </a:r>
            <a:r>
              <a:rPr lang="en"/>
              <a:t>Stop harsh violations of forum culture in real time. Stop someone if he/she is giving advice.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25" name="Google Shape;125;p20"/>
          <p:cNvSpPr/>
          <p:nvPr/>
        </p:nvSpPr>
        <p:spPr>
          <a:xfrm>
            <a:off x="7164525" y="4487950"/>
            <a:ext cx="1432800" cy="447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20"/>
          <p:cNvSpPr txBox="1"/>
          <p:nvPr/>
        </p:nvSpPr>
        <p:spPr>
          <a:xfrm>
            <a:off x="7276275" y="4487950"/>
            <a:ext cx="1209300" cy="364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uFill>
                  <a:noFill/>
                </a:uFill>
                <a:latin typeface="Proxima Nova"/>
                <a:ea typeface="Proxima Nova"/>
                <a:cs typeface="Proxima Nova"/>
                <a:sym typeface="Proxima Nova"/>
                <a:hlinkClick r:id="" action="ppaction://hlinkshowjump?jump=nextslide"/>
              </a:rPr>
              <a:t>Continue</a:t>
            </a:r>
            <a:endParaRPr sz="1800">
              <a:solidFill>
                <a:schemeClr val="dk2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7" name="Google Shape;127;p20"/>
          <p:cNvSpPr/>
          <p:nvPr/>
        </p:nvSpPr>
        <p:spPr>
          <a:xfrm>
            <a:off x="142950" y="128125"/>
            <a:ext cx="8454300" cy="364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0"/>
          <p:cNvSpPr txBox="1"/>
          <p:nvPr/>
        </p:nvSpPr>
        <p:spPr>
          <a:xfrm>
            <a:off x="761575" y="128125"/>
            <a:ext cx="2390700" cy="36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  <a:highlight>
                  <a:srgbClr val="EFEFEF"/>
                </a:highlight>
                <a:latin typeface="Proxima Nova"/>
                <a:ea typeface="Proxima Nova"/>
                <a:cs typeface="Proxima Nova"/>
                <a:sym typeface="Proxima Nova"/>
              </a:rPr>
              <a:t>Moderator</a:t>
            </a:r>
            <a:endParaRPr>
              <a:highlight>
                <a:srgbClr val="EFEFEF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29" name="Google Shape;129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28125"/>
            <a:ext cx="479660" cy="364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0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Assigning Roles</a:t>
            </a:r>
            <a:endParaRPr sz="1800"/>
          </a:p>
        </p:txBody>
      </p:sp>
      <p:pic>
        <p:nvPicPr>
          <p:cNvPr id="3" name="Online Media 2">
            <a:hlinkClick r:id="" action="ppaction://media"/>
            <a:extLst>
              <a:ext uri="{FF2B5EF4-FFF2-40B4-BE49-F238E27FC236}">
                <a16:creationId xmlns:a16="http://schemas.microsoft.com/office/drawing/2014/main" id="{E3635405-5244-4ECF-90D5-82AB95DACFB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831950" y="1017725"/>
            <a:ext cx="4000500" cy="225028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996</Words>
  <Application>Microsoft Office PowerPoint</Application>
  <PresentationFormat>On-screen Show (16:9)</PresentationFormat>
  <Paragraphs>144</Paragraphs>
  <Slides>22</Slides>
  <Notes>22</Notes>
  <HiddenSlides>0</HiddenSlides>
  <MMClips>19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Alfa Slab One</vt:lpstr>
      <vt:lpstr>Proxima Nova</vt:lpstr>
      <vt:lpstr>Arial</vt:lpstr>
      <vt:lpstr>Gameday</vt:lpstr>
      <vt:lpstr>   Forum in Business Dr. Amir Kfir</vt:lpstr>
      <vt:lpstr> Introduction to Forum</vt:lpstr>
      <vt:lpstr>PowerPoint Presentation</vt:lpstr>
      <vt:lpstr> The Time Flow Of Full Meeting </vt:lpstr>
      <vt:lpstr>Confidentiality Reminder (nothing, nobody, never)​</vt:lpstr>
      <vt:lpstr>PowerPoint Presentation</vt:lpstr>
      <vt:lpstr>PowerPoint Presentation</vt:lpstr>
      <vt:lpstr>The Nonflict™ Way</vt:lpstr>
      <vt:lpstr>Assigning Roles</vt:lpstr>
      <vt:lpstr>Group Connection</vt:lpstr>
      <vt:lpstr>Introspection / Updates</vt:lpstr>
      <vt:lpstr>Speaking Uninterrupted</vt:lpstr>
      <vt:lpstr>Nonflict Self Coaching</vt:lpstr>
      <vt:lpstr>Group choose what to work on today? </vt:lpstr>
      <vt:lpstr>Working Together Around One Challenge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Closing</vt:lpstr>
      <vt:lpstr>Thank You  Dr. Amir Kfir www.amirror.com amirkfir@gmail.com +972544742280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Peer Group Forum Dr. Amir Kfir</dc:title>
  <cp:lastModifiedBy>sasha.tal.gold@gmail.com</cp:lastModifiedBy>
  <cp:revision>6</cp:revision>
  <dcterms:modified xsi:type="dcterms:W3CDTF">2020-01-07T07:56:12Z</dcterms:modified>
</cp:coreProperties>
</file>